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760" autoAdjust="0"/>
  </p:normalViewPr>
  <p:slideViewPr>
    <p:cSldViewPr>
      <p:cViewPr varScale="1">
        <p:scale>
          <a:sx n="76" d="100"/>
          <a:sy n="76" d="100"/>
        </p:scale>
        <p:origin x="2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7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06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606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01CF7E-96C2-4317-A0F0-A47BC2051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6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1103"/>
            <a:ext cx="5608320" cy="415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06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606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F8D1F3-D15B-4641-8C04-9CDEB9F28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1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AB22C-051C-470F-9828-11E5CD8547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08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D1F3-D15B-4641-8C04-9CDEB9F281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5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D1F3-D15B-4641-8C04-9CDEB9F281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13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A69DB-619E-48D2-B10D-718D8C366D5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728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 flipV="1">
            <a:off x="152400" y="228600"/>
            <a:ext cx="8763000" cy="4724400"/>
          </a:xfrm>
          <a:prstGeom prst="rect">
            <a:avLst/>
          </a:prstGeom>
          <a:solidFill>
            <a:srgbClr val="2A597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57150" cmpd="thinThick">
            <a:solidFill>
              <a:srgbClr val="2A597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696200" cy="2057400"/>
          </a:xfrm>
          <a:noFill/>
        </p:spPr>
        <p:txBody>
          <a:bodyPr anchor="b"/>
          <a:lstStyle>
            <a:lvl1pPr>
              <a:defRPr sz="6000" spc="-150"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9600" y="3962400"/>
            <a:ext cx="76962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 i="0" spc="-10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673049" y="59436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spc="-150">
                <a:solidFill>
                  <a:srgbClr val="2A5973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7" descr="NEW LOGO - ES_LOGO_ATL_CMY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71800" y="5105400"/>
            <a:ext cx="3044757" cy="1223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defRPr sz="2600" baseline="0"/>
            </a:lvl2pPr>
            <a:lvl3pPr>
              <a:defRPr sz="2200" baseline="0"/>
            </a:lvl3pPr>
            <a:lvl4pPr>
              <a:defRPr baseline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1241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1241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1241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176963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9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22546" y="6189663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6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17220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24840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4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1241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CF770A6-2547-40D6-96FA-125568B5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8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63000" cy="1143000"/>
          </a:xfrm>
          <a:prstGeom prst="rect">
            <a:avLst/>
          </a:prstGeom>
          <a:solidFill>
            <a:srgbClr val="2A597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205" name="Rectangle 13"/>
          <p:cNvSpPr>
            <a:spLocks noChangeArrowheads="1"/>
          </p:cNvSpPr>
          <p:nvPr userDrawn="1"/>
        </p:nvSpPr>
        <p:spPr bwMode="auto">
          <a:xfrm>
            <a:off x="152400" y="228600"/>
            <a:ext cx="8763000" cy="6400800"/>
          </a:xfrm>
          <a:prstGeom prst="rect">
            <a:avLst/>
          </a:prstGeom>
          <a:noFill/>
          <a:ln w="57150" cmpd="thickThin">
            <a:solidFill>
              <a:srgbClr val="2A597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14" descr="es_logo"/>
          <p:cNvPicPr>
            <a:picLocks noChangeAspect="1" noChangeArrowheads="1"/>
          </p:cNvPicPr>
          <p:nvPr userDrawn="1"/>
        </p:nvPicPr>
        <p:blipFill>
          <a:blip r:embed="rId11" cstate="print"/>
          <a:stretch>
            <a:fillRect/>
          </a:stretch>
        </p:blipFill>
        <p:spPr bwMode="auto">
          <a:xfrm>
            <a:off x="7155707" y="5867400"/>
            <a:ext cx="168349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4" r:id="rId3"/>
    <p:sldLayoutId id="2147483695" r:id="rId4"/>
    <p:sldLayoutId id="2147483702" r:id="rId5"/>
    <p:sldLayoutId id="2147483703" r:id="rId6"/>
    <p:sldLayoutId id="2147483704" r:id="rId7"/>
    <p:sldLayoutId id="2147483705" r:id="rId8"/>
    <p:sldLayoutId id="214748370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spc="-1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nion Pro" pitchFamily="18" charset="0"/>
        </a:defRPr>
      </a:lvl9pPr>
    </p:titleStyle>
    <p:bodyStyle>
      <a:lvl1pPr marL="469900" indent="-469900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70000"/>
        <a:buFont typeface="Wingdings" pitchFamily="2" charset="2"/>
        <a:buChar char="o"/>
        <a:defRPr sz="30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08050" indent="-43656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377950" indent="-46831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65000"/>
        <a:buFont typeface="Wingdings" pitchFamily="2" charset="2"/>
        <a:buChar char="o"/>
        <a:defRPr sz="22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827213" indent="-438150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297113" indent="-46831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754313" indent="-46831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10000"/>
        </a:spcBef>
        <a:spcAft>
          <a:spcPct val="10000"/>
        </a:spcAft>
        <a:buClr>
          <a:srgbClr val="2A5973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freedson@eckertseaman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odell@eckertseaman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534400" cy="1752600"/>
          </a:xfrm>
          <a:noFill/>
        </p:spPr>
        <p:txBody>
          <a:bodyPr/>
          <a:lstStyle/>
          <a:p>
            <a:pPr algn="ctr" eaLnBrk="1" hangingPunct="1"/>
            <a:r>
              <a:rPr lang="en-US" sz="2600" b="1" spc="0" dirty="0" smtClean="0"/>
              <a:t>THE TELEPHONE CONSUMER PROTECTION ACT:</a:t>
            </a:r>
            <a:br>
              <a:rPr lang="en-US" sz="2600" b="1" spc="0" dirty="0" smtClean="0"/>
            </a:br>
            <a:r>
              <a:rPr lang="en-US" sz="2600" b="1" spc="0" dirty="0"/>
              <a:t/>
            </a:r>
            <a:br>
              <a:rPr lang="en-US" sz="2600" b="1" spc="0" dirty="0"/>
            </a:br>
            <a:r>
              <a:rPr lang="en-US" sz="2600" b="1" spc="0" dirty="0" smtClean="0"/>
              <a:t>2015 UPDATES TO FCC REGULATIONS</a:t>
            </a:r>
            <a:endParaRPr lang="en-US" sz="2800" spc="0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7700" y="3657600"/>
            <a:ext cx="7696200" cy="609600"/>
          </a:xfrm>
        </p:spPr>
        <p:txBody>
          <a:bodyPr/>
          <a:lstStyle/>
          <a:p>
            <a:r>
              <a:rPr lang="en-US" dirty="0" smtClean="0"/>
              <a:t>Brett Heather Freedson</a:t>
            </a:r>
          </a:p>
          <a:p>
            <a:r>
              <a:rPr lang="en-US" dirty="0" smtClean="0"/>
              <a:t>Deanne M. O’Dell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038445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Presented by: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UTILITIES &amp; TELECOM PRACTICE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Washington DC, Pittsburgh, Harrisburg, Richmond</a:t>
            </a:r>
          </a:p>
          <a:p>
            <a:r>
              <a:rPr lang="en-US" sz="2400" dirty="0" smtClean="0"/>
              <a:t>Counsel to Regulated Industries:</a:t>
            </a:r>
          </a:p>
          <a:p>
            <a:pPr lvl="1"/>
            <a:r>
              <a:rPr lang="en-US" sz="2000" dirty="0" smtClean="0"/>
              <a:t>Telecom</a:t>
            </a:r>
          </a:p>
          <a:p>
            <a:pPr lvl="1"/>
            <a:r>
              <a:rPr lang="en-US" sz="2000" dirty="0" smtClean="0"/>
              <a:t>Electric</a:t>
            </a:r>
          </a:p>
          <a:p>
            <a:pPr lvl="1"/>
            <a:r>
              <a:rPr lang="en-US" sz="2000" dirty="0" smtClean="0"/>
              <a:t>Water</a:t>
            </a:r>
          </a:p>
          <a:p>
            <a:pPr lvl="1"/>
            <a:r>
              <a:rPr lang="en-US" sz="2000" dirty="0" smtClean="0"/>
              <a:t>Gas </a:t>
            </a:r>
          </a:p>
          <a:p>
            <a:pPr lvl="1"/>
            <a:r>
              <a:rPr lang="en-US" sz="2000" dirty="0" smtClean="0"/>
              <a:t>Transportation</a:t>
            </a:r>
          </a:p>
          <a:p>
            <a:r>
              <a:rPr lang="en-US" sz="2400" dirty="0" smtClean="0"/>
              <a:t>Practice Before Federal and State Agencies</a:t>
            </a:r>
          </a:p>
          <a:p>
            <a:pPr lvl="1"/>
            <a:r>
              <a:rPr lang="en-US" sz="2000" dirty="0" smtClean="0"/>
              <a:t>Regulation and Compliance</a:t>
            </a:r>
          </a:p>
          <a:p>
            <a:pPr lvl="1"/>
            <a:r>
              <a:rPr lang="en-US" sz="2000" dirty="0" smtClean="0"/>
              <a:t>Licensing</a:t>
            </a:r>
          </a:p>
          <a:p>
            <a:pPr lvl="1"/>
            <a:r>
              <a:rPr lang="en-US" sz="2000" dirty="0" smtClean="0"/>
              <a:t>Legal Advice</a:t>
            </a:r>
          </a:p>
          <a:p>
            <a:pPr lvl="1"/>
            <a:r>
              <a:rPr lang="en-US" sz="2000" dirty="0" smtClean="0"/>
              <a:t>Restructuring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Enacted 1991</a:t>
            </a:r>
          </a:p>
          <a:p>
            <a:r>
              <a:rPr lang="en-US" sz="2400" dirty="0" smtClean="0"/>
              <a:t>Limitation on Telephone Marketing via Calls and Faxes</a:t>
            </a:r>
          </a:p>
          <a:p>
            <a:r>
              <a:rPr lang="en-US" sz="2400" dirty="0" smtClean="0"/>
              <a:t>Impact of New Technologies and Applications</a:t>
            </a:r>
          </a:p>
          <a:p>
            <a:pPr lvl="1"/>
            <a:r>
              <a:rPr lang="en-US" sz="2000" dirty="0" smtClean="0"/>
              <a:t>Wireless Smartphones Replacing Residential Landlines</a:t>
            </a:r>
          </a:p>
          <a:p>
            <a:pPr lvl="1"/>
            <a:r>
              <a:rPr lang="en-US" sz="2000" dirty="0" smtClean="0"/>
              <a:t>Text Messaging (</a:t>
            </a:r>
            <a:r>
              <a:rPr lang="en-US" sz="2000" dirty="0" err="1" smtClean="0"/>
              <a:t>SMS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Social Media </a:t>
            </a:r>
          </a:p>
          <a:p>
            <a:r>
              <a:rPr lang="en-US" sz="2400" dirty="0" smtClean="0"/>
              <a:t>Balancing of Interests</a:t>
            </a:r>
          </a:p>
          <a:p>
            <a:pPr lvl="1"/>
            <a:r>
              <a:rPr lang="en-US" sz="2000" dirty="0" smtClean="0"/>
              <a:t>Unwanted Commercial Solicitations</a:t>
            </a:r>
          </a:p>
          <a:p>
            <a:pPr lvl="1"/>
            <a:r>
              <a:rPr lang="en-US" sz="2000" dirty="0" smtClean="0"/>
              <a:t>Information Communications between Business and Customer</a:t>
            </a:r>
          </a:p>
          <a:p>
            <a:r>
              <a:rPr lang="en-US" sz="2400" dirty="0" smtClean="0"/>
              <a:t>Ambiguous Rules Give Rise to Class Action Litigation and Consumer Complaints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GOVERNED BY TCPA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Auto-Dialing</a:t>
            </a:r>
          </a:p>
          <a:p>
            <a:r>
              <a:rPr lang="en-US" dirty="0" smtClean="0"/>
              <a:t>Artificial and Pre-Recorded Messages</a:t>
            </a:r>
          </a:p>
          <a:p>
            <a:r>
              <a:rPr lang="en-US" dirty="0" smtClean="0"/>
              <a:t>Unsolicited Fax Advertisements</a:t>
            </a:r>
          </a:p>
          <a:p>
            <a:r>
              <a:rPr lang="en-US" dirty="0" smtClean="0"/>
              <a:t>Telemarketing and Telephone Solicitations</a:t>
            </a:r>
          </a:p>
          <a:p>
            <a:pPr lvl="1"/>
            <a:r>
              <a:rPr lang="en-US" dirty="0" smtClean="0"/>
              <a:t>“Do Not Call” Regulations</a:t>
            </a:r>
          </a:p>
          <a:p>
            <a:r>
              <a:rPr lang="en-US" dirty="0" smtClean="0"/>
              <a:t>Disclosure of Customer Billing Information</a:t>
            </a:r>
          </a:p>
          <a:p>
            <a:r>
              <a:rPr lang="en-US" dirty="0" smtClean="0"/>
              <a:t>Manipulation of Caller ID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TCPA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Litigation</a:t>
            </a:r>
          </a:p>
          <a:p>
            <a:pPr lvl="1"/>
            <a:r>
              <a:rPr lang="en-US" dirty="0" smtClean="0"/>
              <a:t>Individual, Class Action or AG Complaint</a:t>
            </a:r>
          </a:p>
          <a:p>
            <a:pPr lvl="1"/>
            <a:r>
              <a:rPr lang="en-US" dirty="0" smtClean="0"/>
              <a:t>Federal and State Court</a:t>
            </a:r>
          </a:p>
          <a:p>
            <a:pPr lvl="1"/>
            <a:r>
              <a:rPr lang="en-US" dirty="0" smtClean="0"/>
              <a:t>Injunction</a:t>
            </a:r>
          </a:p>
          <a:p>
            <a:pPr lvl="1"/>
            <a:r>
              <a:rPr lang="en-US" dirty="0" smtClean="0"/>
              <a:t>Actual Damages or $500/Violation</a:t>
            </a:r>
          </a:p>
          <a:p>
            <a:pPr lvl="1"/>
            <a:r>
              <a:rPr lang="en-US" dirty="0" smtClean="0"/>
              <a:t>Treble Damages if Violation is Knowing or Willful</a:t>
            </a:r>
          </a:p>
          <a:p>
            <a:r>
              <a:rPr lang="en-US" dirty="0" smtClean="0"/>
              <a:t>FCC Enforcement and Forfeitures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ENFORCEMENT OF TCPA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Preemption of State Law</a:t>
            </a:r>
          </a:p>
          <a:p>
            <a:pPr lvl="1"/>
            <a:r>
              <a:rPr lang="en-US" dirty="0" smtClean="0"/>
              <a:t>Unsolicited Fax Advertisements</a:t>
            </a:r>
          </a:p>
          <a:p>
            <a:pPr lvl="1"/>
            <a:r>
              <a:rPr lang="en-US" dirty="0" smtClean="0"/>
              <a:t>Auto-Dialing</a:t>
            </a:r>
          </a:p>
          <a:p>
            <a:pPr lvl="1"/>
            <a:r>
              <a:rPr lang="en-US" dirty="0" smtClean="0"/>
              <a:t>Pre-Recorded Voice Messages</a:t>
            </a:r>
          </a:p>
          <a:p>
            <a:pPr lvl="1"/>
            <a:r>
              <a:rPr lang="en-US" dirty="0" smtClean="0"/>
              <a:t>Telephone Solicitations (Do-Not-Call List)</a:t>
            </a:r>
          </a:p>
          <a:p>
            <a:r>
              <a:rPr lang="en-US" dirty="0" smtClean="0"/>
              <a:t>AG may Investigate, Initiate Civil Complaint</a:t>
            </a:r>
          </a:p>
          <a:p>
            <a:r>
              <a:rPr lang="en-US" dirty="0" smtClean="0"/>
              <a:t>Commission may Intervene in Civil Litigation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2015 UPDATES TO FCC REGULATIONS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Constitutes Auto-Dialing?</a:t>
            </a:r>
          </a:p>
          <a:p>
            <a:r>
              <a:rPr lang="en-US" sz="2800" dirty="0" smtClean="0"/>
              <a:t>Who is Responsible for an Automated Message?</a:t>
            </a:r>
          </a:p>
          <a:p>
            <a:r>
              <a:rPr lang="en-US" sz="2800" dirty="0" smtClean="0"/>
              <a:t>When is Consent Given or Revoked?</a:t>
            </a:r>
          </a:p>
          <a:p>
            <a:r>
              <a:rPr lang="en-US" sz="2800" dirty="0" smtClean="0"/>
              <a:t>How is TCPA Applied to Reassigned Numbers?</a:t>
            </a:r>
          </a:p>
          <a:p>
            <a:r>
              <a:rPr lang="en-US" sz="2800" dirty="0" smtClean="0"/>
              <a:t>Are Text Messages Treated as “Calls”?</a:t>
            </a:r>
          </a:p>
          <a:p>
            <a:r>
              <a:rPr lang="en-US" sz="2800" dirty="0" smtClean="0"/>
              <a:t>Are Informational Automated Messages Exempt?</a:t>
            </a:r>
          </a:p>
          <a:p>
            <a:pPr lvl="1"/>
            <a:r>
              <a:rPr lang="en-US" sz="2400" dirty="0" smtClean="0"/>
              <a:t>Exemption: Free Calls From Financial Institutions</a:t>
            </a:r>
          </a:p>
          <a:p>
            <a:pPr lvl="1"/>
            <a:r>
              <a:rPr lang="en-US" sz="2400" dirty="0" smtClean="0"/>
              <a:t>Exemption: Free Calls From Healthcare Providers</a:t>
            </a:r>
          </a:p>
          <a:p>
            <a:r>
              <a:rPr lang="en-US" sz="2800" dirty="0" smtClean="0"/>
              <a:t>Is Blocking of Robo-Calls Permitted?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Monitor Federal and State Changes of Law.</a:t>
            </a:r>
          </a:p>
          <a:p>
            <a:r>
              <a:rPr lang="en-US" sz="2400" dirty="0" smtClean="0"/>
              <a:t>Review Internal Practices and Implement Updates.</a:t>
            </a:r>
          </a:p>
          <a:p>
            <a:r>
              <a:rPr lang="en-US" sz="2400" dirty="0" smtClean="0"/>
              <a:t>Offer Training for Internal Personnel.</a:t>
            </a:r>
          </a:p>
          <a:p>
            <a:r>
              <a:rPr lang="en-US" sz="2400" dirty="0" smtClean="0"/>
              <a:t>Manage Third-Party Vendors.</a:t>
            </a:r>
          </a:p>
          <a:p>
            <a:r>
              <a:rPr lang="en-US" sz="2400" dirty="0" smtClean="0"/>
              <a:t>Provide Clear and Accessible Opt-Out Mechanisms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A6-2547-40D6-96FA-125568B561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534400" cy="1524000"/>
          </a:xfrm>
          <a:noFill/>
        </p:spPr>
        <p:txBody>
          <a:bodyPr/>
          <a:lstStyle/>
          <a:p>
            <a:pPr algn="ctr" eaLnBrk="1" hangingPunct="1"/>
            <a:r>
              <a:rPr lang="en-US" dirty="0" smtClean="0"/>
              <a:t>Questions?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382000" cy="2362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Brett Heather Freedson, Esq.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(412) 566-1912 |   </a:t>
            </a:r>
            <a:r>
              <a:rPr lang="en-US" sz="2500" dirty="0" smtClean="0">
                <a:latin typeface="Arial" pitchFamily="34" charset="0"/>
                <a:cs typeface="Arial" pitchFamily="34" charset="0"/>
                <a:hlinkClick r:id="rId3"/>
              </a:rPr>
              <a:t>bfreedson@eckertseamans.com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Deanne M. O’Dell, Esq.</a:t>
            </a:r>
          </a:p>
          <a:p>
            <a:pPr algn="l">
              <a:lnSpc>
                <a:spcPct val="8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(717) 255-3744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|   </a:t>
            </a:r>
            <a:r>
              <a:rPr lang="en-US" sz="2500" dirty="0" smtClean="0">
                <a:latin typeface="Arial" pitchFamily="34" charset="0"/>
                <a:cs typeface="Arial" pitchFamily="34" charset="0"/>
                <a:hlinkClick r:id="rId4"/>
              </a:rPr>
              <a:t>dodell@eckertseamans.com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</a:pPr>
            <a:endParaRPr lang="en-US" sz="2500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Minion Pro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 ESCM PPT template.pptx" id="{AA57DC5B-4702-406A-AC54-720E4292EE87}" vid="{5CE3FF37-3CB8-47EB-A6D9-757F1C5069D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342</Words>
  <Application>Microsoft Office PowerPoint</Application>
  <PresentationFormat>On-screen Show (4:3)</PresentationFormat>
  <Paragraphs>85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Minion Pro</vt:lpstr>
      <vt:lpstr>Tahoma</vt:lpstr>
      <vt:lpstr>Times New Roman</vt:lpstr>
      <vt:lpstr>Wingdings</vt:lpstr>
      <vt:lpstr>Quadrant</vt:lpstr>
      <vt:lpstr>THE TELEPHONE CONSUMER PROTECTION ACT:  2015 UPDATES TO FCC REGULATIONS</vt:lpstr>
      <vt:lpstr>UTILITIES &amp; TELECOM PRACTICE GROUP</vt:lpstr>
      <vt:lpstr>BACKGROUND</vt:lpstr>
      <vt:lpstr>PRACTICES GOVERNED BY TCPA</vt:lpstr>
      <vt:lpstr>TCPA ENFORCEMENT</vt:lpstr>
      <vt:lpstr>STATE ENFORCEMENT OF TCPA</vt:lpstr>
      <vt:lpstr>2015 UPDATES TO FCC REGULATIONS</vt:lpstr>
      <vt:lpstr>BUSINESS BEST PRACTICES</vt:lpstr>
      <vt:lpstr>Questions?</vt:lpstr>
    </vt:vector>
  </TitlesOfParts>
  <Company>
 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Kate Cromie</dc:creator>
  <cp:lastModifiedBy>Kate Cromie</cp:lastModifiedBy>
  <cp:revision>1</cp:revision>
  <dcterms:modified xsi:type="dcterms:W3CDTF">2015-08-05T19:55:12Z</dcterms:modified>
</cp:coreProperties>
</file>